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67" r:id="rId2"/>
    <p:sldId id="257" r:id="rId3"/>
    <p:sldId id="273" r:id="rId4"/>
    <p:sldId id="334" r:id="rId5"/>
    <p:sldId id="281" r:id="rId6"/>
    <p:sldId id="335" r:id="rId7"/>
    <p:sldId id="332" r:id="rId8"/>
    <p:sldId id="285" r:id="rId9"/>
    <p:sldId id="336" r:id="rId10"/>
    <p:sldId id="274" r:id="rId11"/>
    <p:sldId id="283" r:id="rId12"/>
    <p:sldId id="286" r:id="rId13"/>
    <p:sldId id="287" r:id="rId14"/>
    <p:sldId id="331" r:id="rId15"/>
    <p:sldId id="299" r:id="rId16"/>
    <p:sldId id="290" r:id="rId17"/>
    <p:sldId id="291" r:id="rId18"/>
    <p:sldId id="304" r:id="rId19"/>
    <p:sldId id="275" r:id="rId20"/>
    <p:sldId id="303" r:id="rId21"/>
    <p:sldId id="305" r:id="rId22"/>
    <p:sldId id="307" r:id="rId23"/>
    <p:sldId id="308" r:id="rId24"/>
    <p:sldId id="309" r:id="rId25"/>
    <p:sldId id="312" r:id="rId26"/>
    <p:sldId id="313" r:id="rId27"/>
    <p:sldId id="314" r:id="rId28"/>
    <p:sldId id="306" r:id="rId29"/>
    <p:sldId id="315" r:id="rId30"/>
    <p:sldId id="276" r:id="rId31"/>
    <p:sldId id="316" r:id="rId32"/>
    <p:sldId id="319" r:id="rId33"/>
    <p:sldId id="327" r:id="rId34"/>
    <p:sldId id="328" r:id="rId35"/>
    <p:sldId id="320" r:id="rId36"/>
    <p:sldId id="321" r:id="rId37"/>
    <p:sldId id="322" r:id="rId38"/>
    <p:sldId id="323" r:id="rId39"/>
    <p:sldId id="338" r:id="rId40"/>
    <p:sldId id="277" r:id="rId41"/>
    <p:sldId id="324" r:id="rId42"/>
    <p:sldId id="278" r:id="rId43"/>
    <p:sldId id="325" r:id="rId44"/>
    <p:sldId id="279" r:id="rId45"/>
    <p:sldId id="330" r:id="rId46"/>
    <p:sldId id="280" r:id="rId47"/>
    <p:sldId id="337" r:id="rId48"/>
    <p:sldId id="329" r:id="rId49"/>
  </p:sldIdLst>
  <p:sldSz cx="12192000" cy="6858000"/>
  <p:notesSz cx="6858000" cy="9144000"/>
  <p:embeddedFontLst>
    <p:embeddedFont>
      <p:font typeface="Noto Sans KR ExtraBold" panose="020B0200000000000000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Noto Sans KR" panose="020B0200000000000000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00"/>
    <a:srgbClr val="89AE3F"/>
    <a:srgbClr val="32A7C6"/>
    <a:srgbClr val="9F9F9F"/>
    <a:srgbClr val="FBA140"/>
    <a:srgbClr val="FDC080"/>
    <a:srgbClr val="FEE0BF"/>
    <a:srgbClr val="FF7F0E"/>
    <a:srgbClr val="E24632"/>
    <a:srgbClr val="B9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03" autoAdjust="0"/>
  </p:normalViewPr>
  <p:slideViewPr>
    <p:cSldViewPr snapToGrid="0">
      <p:cViewPr varScale="1">
        <p:scale>
          <a:sx n="62" d="100"/>
          <a:sy n="62" d="100"/>
        </p:scale>
        <p:origin x="7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4-4EF1-9794-807A003D0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국제선 지역별 여객 실적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1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D%91%B8%EB%A5%B8-%ED%95%98%EB%8A%98-%EC%95%84%EB%9E%98-%ED%91%B8%EB%A5%B8-%EB%B0%94%EB%8B%A4%EC%99%80-%EB%82%AE%EC%97%90%EB%8A%94-%ED%9D%B0-%EA%B5%AC%EB%A6%84-MeBZxHkSS24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minkus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hand-drawn-different-tourists-with-their-baggage-set_18268598.htm#fromView=search&amp;term=%EC%97%AC%ED%96%89&amp;track=sph&amp;regularType=vector&amp;page=1&amp;position=6&amp;uuid=ead7e6ab-272b-4ad8-9424-33a3a8baba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DC321-06B3-4D0D-958A-B2BBF390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2192000" cy="6853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D6031-B15C-4A9B-A74B-9554F6ED27D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5437F-C5F7-460A-8797-10AE3665F818}"/>
              </a:ext>
            </a:extLst>
          </p:cNvPr>
          <p:cNvSpPr txBox="1"/>
          <p:nvPr/>
        </p:nvSpPr>
        <p:spPr>
          <a:xfrm>
            <a:off x="0" y="702483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FB9B-686F-49AD-95E2-123B4FDCF215}"/>
              </a:ext>
            </a:extLst>
          </p:cNvPr>
          <p:cNvSpPr txBox="1"/>
          <p:nvPr/>
        </p:nvSpPr>
        <p:spPr>
          <a:xfrm>
            <a:off x="858416" y="2564084"/>
            <a:ext cx="1047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여행 실태 분석 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19~21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 중심으로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CBB3FE-F451-4606-A386-CD4C86F5901F}"/>
              </a:ext>
            </a:extLst>
          </p:cNvPr>
          <p:cNvSpPr/>
          <p:nvPr/>
        </p:nvSpPr>
        <p:spPr>
          <a:xfrm>
            <a:off x="10745770" y="6657945"/>
            <a:ext cx="1446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사진</a:t>
            </a:r>
            <a:r>
              <a:rPr lang="en-US" altLang="ko-KR" sz="700" b="1" dirty="0"/>
              <a:t>: </a:t>
            </a:r>
            <a:r>
              <a:rPr lang="en-US" altLang="ko-KR" sz="700" b="1" dirty="0" err="1">
                <a:hlinkClick r:id="rId3"/>
              </a:rPr>
              <a:t>Unsplash</a:t>
            </a:r>
            <a:r>
              <a:rPr lang="ko-KR" altLang="en-US" sz="700" b="1" dirty="0"/>
              <a:t>의</a:t>
            </a:r>
            <a:r>
              <a:rPr lang="en-US" altLang="ko-KR" sz="700" b="1" dirty="0" err="1">
                <a:hlinkClick r:id="rId4"/>
              </a:rPr>
              <a:t>Minku</a:t>
            </a:r>
            <a:r>
              <a:rPr lang="en-US" altLang="ko-KR" sz="700" b="1" dirty="0">
                <a:hlinkClick r:id="rId4"/>
              </a:rPr>
              <a:t> Kang</a:t>
            </a:r>
            <a:r>
              <a:rPr lang="en-US" altLang="ko-KR" sz="700" b="1" dirty="0"/>
              <a:t> 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3F3B9-BF7A-40EB-BB6F-6AD222222D3E}"/>
              </a:ext>
            </a:extLst>
          </p:cNvPr>
          <p:cNvSpPr txBox="1"/>
          <p:nvPr/>
        </p:nvSpPr>
        <p:spPr>
          <a:xfrm>
            <a:off x="3048000" y="324119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 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Semi Project (</a:t>
            </a:r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856F35-1861-4491-917E-2B1C231AEA2C}"/>
              </a:ext>
            </a:extLst>
          </p:cNvPr>
          <p:cNvCxnSpPr>
            <a:cxnSpLocks/>
          </p:cNvCxnSpPr>
          <p:nvPr/>
        </p:nvCxnSpPr>
        <p:spPr>
          <a:xfrm flipH="1">
            <a:off x="1494971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51CA6F-0DFB-46AA-9BBC-9D332CE5B673}"/>
              </a:ext>
            </a:extLst>
          </p:cNvPr>
          <p:cNvCxnSpPr>
            <a:cxnSpLocks/>
          </p:cNvCxnSpPr>
          <p:nvPr/>
        </p:nvCxnSpPr>
        <p:spPr>
          <a:xfrm flipH="1">
            <a:off x="8931482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The UNWTO Tourism Data Dashboard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국적별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김대관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 트렌드 분석 및 전망</a:t>
            </a:r>
            <a:r>
              <a:rPr lang="en-US" altLang="ko-KR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:2020-2024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한국문화관광연구원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2019), 218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7E9NrIAbK1h8Bchygd1_nn4vwNaVmdXjkVe2-K-T6iVDCCt2JR0gNm6h4S-hlw0NZ91EjMrLffDuf9ifxS-jMRLfjmhDOI87K3nJ8rjYjXBULNvpBeo5mI6kra6bIF4wx3xuYgLx=s2048">
            <a:extLst>
              <a:ext uri="{FF2B5EF4-FFF2-40B4-BE49-F238E27FC236}">
                <a16:creationId xmlns:a16="http://schemas.microsoft.com/office/drawing/2014/main" id="{0FEC6EC1-E14A-4A9B-AD64-CC9371AA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3790" r="10492" b="47764"/>
          <a:stretch/>
        </p:blipFill>
        <p:spPr bwMode="auto">
          <a:xfrm>
            <a:off x="617312" y="1825081"/>
            <a:ext cx="45243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DB1EA-205F-4022-B465-EC9FED094568}"/>
              </a:ext>
            </a:extLst>
          </p:cNvPr>
          <p:cNvSpPr/>
          <p:nvPr/>
        </p:nvSpPr>
        <p:spPr>
          <a:xfrm>
            <a:off x="5257798" y="182508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소소한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소확행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가심비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가시비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0DC6E-CCF8-4EC7-B7E7-10C3808B271D}"/>
              </a:ext>
            </a:extLst>
          </p:cNvPr>
          <p:cNvSpPr/>
          <p:nvPr/>
        </p:nvSpPr>
        <p:spPr>
          <a:xfrm>
            <a:off x="5257799" y="223945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일상에서 만나는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비일상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여행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2F67F7-6C50-4D8F-8051-E6523CB1177E}"/>
              </a:ext>
            </a:extLst>
          </p:cNvPr>
          <p:cNvSpPr/>
          <p:nvPr/>
        </p:nvSpPr>
        <p:spPr>
          <a:xfrm>
            <a:off x="5257799" y="265382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경험소비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액티비티 전성시대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AFFAA8-1ADF-40B5-BFDD-A0AAF2030C26}"/>
              </a:ext>
            </a:extLst>
          </p:cNvPr>
          <p:cNvSpPr/>
          <p:nvPr/>
        </p:nvSpPr>
        <p:spPr>
          <a:xfrm>
            <a:off x="5257799" y="306820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누구나 즐기는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은퇴에서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세까지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EB56B-F70D-4BED-9439-E4336C9A7546}"/>
              </a:ext>
            </a:extLst>
          </p:cNvPr>
          <p:cNvSpPr/>
          <p:nvPr/>
        </p:nvSpPr>
        <p:spPr>
          <a:xfrm>
            <a:off x="5257799" y="3482577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트렌드세터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 제너레이션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CF1AB-097E-49F0-9C7E-287F2AD7E8A2}"/>
              </a:ext>
            </a:extLst>
          </p:cNvPr>
          <p:cNvSpPr/>
          <p:nvPr/>
        </p:nvSpPr>
        <p:spPr>
          <a:xfrm>
            <a:off x="5257799" y="389695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다이내민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방한시장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유동성과 다변화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7E9C4-5D2C-47B9-A817-C810CCC24507}"/>
              </a:ext>
            </a:extLst>
          </p:cNvPr>
          <p:cNvSpPr/>
          <p:nvPr/>
        </p:nvSpPr>
        <p:spPr>
          <a:xfrm>
            <a:off x="5257799" y="431132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관광시민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여행가치를 생각하다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C79010-024D-4A1B-98BB-6A0B5E2AB92D}"/>
              </a:ext>
            </a:extLst>
          </p:cNvPr>
          <p:cNvSpPr/>
          <p:nvPr/>
        </p:nvSpPr>
        <p:spPr>
          <a:xfrm>
            <a:off x="5257799" y="472569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모바일과 여행 플랫폼 비즈니스의 진화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2F0A8-9203-447B-BAB0-CF40F903950A}"/>
              </a:ext>
            </a:extLst>
          </p:cNvPr>
          <p:cNvSpPr/>
          <p:nvPr/>
        </p:nvSpPr>
        <p:spPr>
          <a:xfrm>
            <a:off x="5257799" y="514007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빅데이터가 여는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8B565-13FF-4CBE-BDF1-0856751F8B4D}"/>
              </a:ext>
            </a:extLst>
          </p:cNvPr>
          <p:cNvSpPr/>
          <p:nvPr/>
        </p:nvSpPr>
        <p:spPr>
          <a:xfrm>
            <a:off x="5257798" y="5554446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여행공간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경험을 잇다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8BE54-DE08-4A71-A7E7-D617F8AEE45D}"/>
              </a:ext>
            </a:extLst>
          </p:cNvPr>
          <p:cNvSpPr/>
          <p:nvPr/>
        </p:nvSpPr>
        <p:spPr>
          <a:xfrm>
            <a:off x="7964709" y="1825081"/>
            <a:ext cx="19381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tra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Time &amp; Short Travel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07EAA-892B-4CF8-AB54-13AFCBD84362}"/>
              </a:ext>
            </a:extLst>
          </p:cNvPr>
          <p:cNvSpPr/>
          <p:nvPr/>
        </p:nvSpPr>
        <p:spPr>
          <a:xfrm>
            <a:off x="7964709" y="2239455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ife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1B518-9295-4E0E-A7CE-9E340BA27BC3}"/>
              </a:ext>
            </a:extLst>
          </p:cNvPr>
          <p:cNvSpPr/>
          <p:nvPr/>
        </p:nvSpPr>
        <p:spPr>
          <a:xfrm>
            <a:off x="7964710" y="2653829"/>
            <a:ext cx="160474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xperiential Activity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99C356-8DFE-47F1-B707-55D3745DF874}"/>
              </a:ext>
            </a:extLst>
          </p:cNvPr>
          <p:cNvSpPr/>
          <p:nvPr/>
        </p:nvSpPr>
        <p:spPr>
          <a:xfrm>
            <a:off x="7964710" y="3068203"/>
            <a:ext cx="12650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ourism for All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6A766F-2688-4531-A640-90E90E4AF12C}"/>
              </a:ext>
            </a:extLst>
          </p:cNvPr>
          <p:cNvSpPr/>
          <p:nvPr/>
        </p:nvSpPr>
        <p:spPr>
          <a:xfrm>
            <a:off x="7964710" y="3482577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ext generation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F13E5-A38B-4ED1-BFF4-33B09D302A5D}"/>
              </a:ext>
            </a:extLst>
          </p:cNvPr>
          <p:cNvSpPr/>
          <p:nvPr/>
        </p:nvSpPr>
        <p:spPr>
          <a:xfrm>
            <a:off x="7964709" y="3896951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ulnerable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B04D59-E997-4780-96BD-6B36CD116F47}"/>
              </a:ext>
            </a:extLst>
          </p:cNvPr>
          <p:cNvSpPr/>
          <p:nvPr/>
        </p:nvSpPr>
        <p:spPr>
          <a:xfrm>
            <a:off x="7964709" y="4311325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esponsible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D5F710-9E1E-4AEC-9566-D007AFC5EB47}"/>
              </a:ext>
            </a:extLst>
          </p:cNvPr>
          <p:cNvSpPr/>
          <p:nvPr/>
        </p:nvSpPr>
        <p:spPr>
          <a:xfrm>
            <a:off x="7964710" y="4725699"/>
            <a:ext cx="19381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ravel Platform Business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7D308-1F7B-44B5-BA49-F62C70E370EE}"/>
              </a:ext>
            </a:extLst>
          </p:cNvPr>
          <p:cNvSpPr/>
          <p:nvPr/>
        </p:nvSpPr>
        <p:spPr>
          <a:xfrm>
            <a:off x="7964709" y="5140073"/>
            <a:ext cx="12650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 Tourism Era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D7F9C6-FC50-49F7-8CB9-080E3C27CCA9}"/>
              </a:ext>
            </a:extLst>
          </p:cNvPr>
          <p:cNvSpPr/>
          <p:nvPr/>
        </p:nvSpPr>
        <p:spPr>
          <a:xfrm>
            <a:off x="7964709" y="5554446"/>
            <a:ext cx="234769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xpansion of Sharing Economy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3A0AC0-7E26-4EAA-83C4-92F458CDAF51}"/>
              </a:ext>
            </a:extLst>
          </p:cNvPr>
          <p:cNvSpPr/>
          <p:nvPr/>
        </p:nvSpPr>
        <p:spPr>
          <a:xfrm>
            <a:off x="11166237" y="1825081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N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5DC86-020E-4EF3-BCB5-DEC75C04674D}"/>
              </a:ext>
            </a:extLst>
          </p:cNvPr>
          <p:cNvSpPr/>
          <p:nvPr/>
        </p:nvSpPr>
        <p:spPr>
          <a:xfrm>
            <a:off x="11166237" y="2239455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DFBEC8-9E63-4B88-958D-F1DCF95E9DBD}"/>
              </a:ext>
            </a:extLst>
          </p:cNvPr>
          <p:cNvSpPr/>
          <p:nvPr/>
        </p:nvSpPr>
        <p:spPr>
          <a:xfrm>
            <a:off x="11166237" y="2653829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X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FDC46-FD80-4FCA-A7A0-17E223CE764C}"/>
              </a:ext>
            </a:extLst>
          </p:cNvPr>
          <p:cNvSpPr/>
          <p:nvPr/>
        </p:nvSpPr>
        <p:spPr>
          <a:xfrm>
            <a:off x="11166237" y="3068203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A4746-CE7C-40FC-B650-DED082BB79C8}"/>
              </a:ext>
            </a:extLst>
          </p:cNvPr>
          <p:cNvSpPr/>
          <p:nvPr/>
        </p:nvSpPr>
        <p:spPr>
          <a:xfrm>
            <a:off x="11166237" y="3482577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0B1C92-C810-4D4C-8E5E-F02670873B10}"/>
              </a:ext>
            </a:extLst>
          </p:cNvPr>
          <p:cNvSpPr/>
          <p:nvPr/>
        </p:nvSpPr>
        <p:spPr>
          <a:xfrm>
            <a:off x="11166237" y="3896951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R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E3D68-37D3-4FDD-8114-D31566ECB91E}"/>
              </a:ext>
            </a:extLst>
          </p:cNvPr>
          <p:cNvSpPr/>
          <p:nvPr/>
        </p:nvSpPr>
        <p:spPr>
          <a:xfrm>
            <a:off x="11166237" y="4311325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C255A3-7E0D-4DC1-BFFB-71BDBF46F60B}"/>
              </a:ext>
            </a:extLst>
          </p:cNvPr>
          <p:cNvSpPr/>
          <p:nvPr/>
        </p:nvSpPr>
        <p:spPr>
          <a:xfrm>
            <a:off x="11166237" y="4725699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V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B55825-0913-47F2-BC9E-9F99088AD23E}"/>
              </a:ext>
            </a:extLst>
          </p:cNvPr>
          <p:cNvSpPr/>
          <p:nvPr/>
        </p:nvSpPr>
        <p:spPr>
          <a:xfrm>
            <a:off x="11166237" y="5140073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AF3336-DCC0-4715-AD07-AB1F106CAC58}"/>
              </a:ext>
            </a:extLst>
          </p:cNvPr>
          <p:cNvSpPr/>
          <p:nvPr/>
        </p:nvSpPr>
        <p:spPr>
          <a:xfrm>
            <a:off x="11166237" y="5554446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0F5B43-6806-49C0-B11A-AED4BA392410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9902826" y="1955886"/>
            <a:ext cx="1263411" cy="82874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A07D720-A84B-4E85-8529-185BA6C8415D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9228120" y="2370260"/>
            <a:ext cx="1938117" cy="3314991"/>
          </a:xfrm>
          <a:prstGeom prst="bentConnector3">
            <a:avLst>
              <a:gd name="adj1" fmla="val 6769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32B5088-B031-4B57-83F6-40A855D296F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9569450" y="2370260"/>
            <a:ext cx="1596787" cy="4143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4C810D-374D-4F5C-B2B8-92644A40024B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>
            <a:off x="9229726" y="3199008"/>
            <a:ext cx="1936511" cy="414374"/>
          </a:xfrm>
          <a:prstGeom prst="bentConnector3">
            <a:avLst>
              <a:gd name="adj1" fmla="val 5852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A4AC9D6-8A10-43CB-B58D-ECE916B6567B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9569450" y="4027756"/>
            <a:ext cx="1596787" cy="828748"/>
          </a:xfrm>
          <a:prstGeom prst="bentConnector3">
            <a:avLst>
              <a:gd name="adj1" fmla="val 607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152C73B-556D-4F78-BF56-57F156EC1DB3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9569450" y="4027756"/>
            <a:ext cx="1596787" cy="414374"/>
          </a:xfrm>
          <a:prstGeom prst="bentConnector3">
            <a:avLst>
              <a:gd name="adj1" fmla="val 6033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D0E94E4A-9320-4C47-972C-4C6B8F61892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9228121" y="1955886"/>
            <a:ext cx="1938116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90FC724-3687-4EC8-9C32-146F41C82F03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9902826" y="3199008"/>
            <a:ext cx="1263411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6C53772-364D-4EED-90A4-8D740510482A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9229726" y="4442130"/>
            <a:ext cx="1936511" cy="828748"/>
          </a:xfrm>
          <a:prstGeom prst="bentConnector3">
            <a:avLst>
              <a:gd name="adj1" fmla="val 6737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C53B33-A1CC-4E7B-A24A-2711D7446BAE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0312400" y="5270878"/>
            <a:ext cx="853837" cy="414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2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시민건강국 감염병연구센터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감염병관리지원단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</a:t>
            </a:r>
            <a:r>
              <a:rPr lang="ko-KR" altLang="en-US" sz="900" i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주간 소식 제 20호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28-29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20-21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결과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성별 카드 이용 정보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endParaRPr lang="en-US" altLang="ko-KR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외국인관광지입장객수추이</a:t>
            </a:r>
            <a:endParaRPr lang="ko-KR" altLang="en-US" sz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http://www.gisdeveloper.co.kr/?p=2332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7119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310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632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A81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26" y="25542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405857"/>
            <a:ext cx="5023822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848933" y="1944688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업종별 현황을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27" name="화살표: 갈매기형 수장 1026">
            <a:extLst>
              <a:ext uri="{FF2B5EF4-FFF2-40B4-BE49-F238E27FC236}">
                <a16:creationId xmlns:a16="http://schemas.microsoft.com/office/drawing/2014/main" id="{21DCA94B-A9A7-42CE-B3FC-1C92A3403A45}"/>
              </a:ext>
            </a:extLst>
          </p:cNvPr>
          <p:cNvSpPr/>
          <p:nvPr/>
        </p:nvSpPr>
        <p:spPr>
          <a:xfrm>
            <a:off x="6118617" y="3420099"/>
            <a:ext cx="673100" cy="673100"/>
          </a:xfrm>
          <a:prstGeom prst="chevron">
            <a:avLst/>
          </a:prstGeom>
          <a:solidFill>
            <a:srgbClr val="FA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C8438-B538-48C6-B577-341F06AA03B3}"/>
              </a:ext>
            </a:extLst>
          </p:cNvPr>
          <p:cNvGrpSpPr/>
          <p:nvPr/>
        </p:nvGrpSpPr>
        <p:grpSpPr>
          <a:xfrm>
            <a:off x="1199677" y="1860267"/>
            <a:ext cx="9886245" cy="1086598"/>
            <a:chOff x="1199677" y="1860267"/>
            <a:chExt cx="9886245" cy="10865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A28219-B904-43D0-8B0D-FBB135041381}"/>
                </a:ext>
              </a:extLst>
            </p:cNvPr>
            <p:cNvSpPr/>
            <p:nvPr/>
          </p:nvSpPr>
          <p:spPr>
            <a:xfrm>
              <a:off x="1199677" y="186026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 매출금액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0F6C26-2734-4597-9681-43DCEC021EA4}"/>
                </a:ext>
              </a:extLst>
            </p:cNvPr>
            <p:cNvSpPr/>
            <p:nvPr/>
          </p:nvSpPr>
          <p:spPr>
            <a:xfrm>
              <a:off x="1483721" y="2092785"/>
              <a:ext cx="9602201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공항과 거리가 먼 서귀포시에서 전반적으로 높은 매출금액을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중문 관광단지와 인접하고 고급 호텔이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모여있는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색달동이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가장 높은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제주시 연동이 두번째로 높은 이유는 제주공항과 인접하여 다수의 비즈니스 호텔이 들어서 있기 때문으로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0FA83B-81DC-4F4E-B56B-A06C5C23F6EB}"/>
              </a:ext>
            </a:extLst>
          </p:cNvPr>
          <p:cNvGrpSpPr/>
          <p:nvPr/>
        </p:nvGrpSpPr>
        <p:grpSpPr>
          <a:xfrm>
            <a:off x="1199677" y="3139596"/>
            <a:ext cx="9886245" cy="1086598"/>
            <a:chOff x="1199677" y="3054957"/>
            <a:chExt cx="9886245" cy="10865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7B1097-309C-46CC-AD4C-DA4E4F2AF639}"/>
                </a:ext>
              </a:extLst>
            </p:cNvPr>
            <p:cNvSpPr/>
            <p:nvPr/>
          </p:nvSpPr>
          <p:spPr>
            <a:xfrm>
              <a:off x="1199677" y="305495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 매출금액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27B417-051B-4F57-AFDE-0AB9DFE39339}"/>
                </a:ext>
              </a:extLst>
            </p:cNvPr>
            <p:cNvSpPr/>
            <p:nvPr/>
          </p:nvSpPr>
          <p:spPr>
            <a:xfrm>
              <a:off x="1483722" y="3287475"/>
              <a:ext cx="96022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 근처인 제주시 용담이동과 연동에서 높은 카페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애월읍의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유명 해안과 관광지를 따라 많은 카페가 입점한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성산일출봉이 있고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우도로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갈 수 있는 성산읍에 다수의 카페가 모여 있는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106D87-F4B5-44FD-978D-947613440AC3}"/>
              </a:ext>
            </a:extLst>
          </p:cNvPr>
          <p:cNvGrpSpPr/>
          <p:nvPr/>
        </p:nvGrpSpPr>
        <p:grpSpPr>
          <a:xfrm>
            <a:off x="1199677" y="4418925"/>
            <a:ext cx="9886245" cy="832682"/>
            <a:chOff x="1199677" y="4249647"/>
            <a:chExt cx="9886245" cy="8326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4E9B2A-0E37-4D5E-BEF6-89C89FFCBB7C}"/>
                </a:ext>
              </a:extLst>
            </p:cNvPr>
            <p:cNvSpPr/>
            <p:nvPr/>
          </p:nvSpPr>
          <p:spPr>
            <a:xfrm>
              <a:off x="1199677" y="424964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 입장객수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FF205B-A622-4ABE-88EC-271D3B5CB2F1}"/>
                </a:ext>
              </a:extLst>
            </p:cNvPr>
            <p:cNvSpPr/>
            <p:nvPr/>
          </p:nvSpPr>
          <p:spPr>
            <a:xfrm>
              <a:off x="1483722" y="4482165"/>
              <a:ext cx="96022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읍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면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동에 위치한 관광지 개수 파악이 어려워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관광지수와 관광객수의 상관관계를 알 수 없으나 기존에 인지하고 있는 관광지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협재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해수욕장 등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외의 장소가 있음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고급호텔과 골프장이 있는 곳에서 잦은 카드결제가 이루어지기 때문에 높게 나온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2C563A-FDD8-4A7A-AD27-80B7814C9C97}"/>
              </a:ext>
            </a:extLst>
          </p:cNvPr>
          <p:cNvGrpSpPr/>
          <p:nvPr/>
        </p:nvGrpSpPr>
        <p:grpSpPr>
          <a:xfrm>
            <a:off x="1199677" y="5444337"/>
            <a:ext cx="9886245" cy="578767"/>
            <a:chOff x="1199677" y="5444337"/>
            <a:chExt cx="9886245" cy="57876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9F5083-9D14-4610-AC74-2197CF9D013A}"/>
                </a:ext>
              </a:extLst>
            </p:cNvPr>
            <p:cNvSpPr/>
            <p:nvPr/>
          </p:nvSpPr>
          <p:spPr>
            <a:xfrm>
              <a:off x="1199677" y="544433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 매출금액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BAC48-8A40-4CEC-8C9A-5C00C3D52815}"/>
                </a:ext>
              </a:extLst>
            </p:cNvPr>
            <p:cNvSpPr/>
            <p:nvPr/>
          </p:nvSpPr>
          <p:spPr>
            <a:xfrm>
              <a:off x="1483722" y="5676855"/>
              <a:ext cx="96022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내국인의 방문이 많음에도 제주도 여행 방문 목적이 식도락이 가장 큰 비중을 차지하는 만큼 특산품 음식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주로 소비되는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유의성을 보이는 변수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9500F-E372-4CEA-9227-72A8E605E7BD}"/>
              </a:ext>
            </a:extLst>
          </p:cNvPr>
          <p:cNvGrpSpPr/>
          <p:nvPr/>
        </p:nvGrpSpPr>
        <p:grpSpPr>
          <a:xfrm>
            <a:off x="1382436" y="1431371"/>
            <a:ext cx="9101357" cy="2309440"/>
            <a:chOff x="1382436" y="1650446"/>
            <a:chExt cx="9101357" cy="2309440"/>
          </a:xfrm>
        </p:grpSpPr>
        <p:pic>
          <p:nvPicPr>
            <p:cNvPr id="38" name="Picture 2" descr="https://lh7-us.googleusercontent.com/xf9ACJ7seQsUPHiZiqdb9iuqAZA6qHlClmjQf0nNqCEdH4rmuhp4MBcOcig6VHmnfYBovabyFKOnhZ1BwgZBA1KoslHuNdwateUF-VZm3qIhNZKljiOItqSTjR4p8BvxiZiUbn2M=s2048">
              <a:extLst>
                <a:ext uri="{FF2B5EF4-FFF2-40B4-BE49-F238E27FC236}">
                  <a16:creationId xmlns:a16="http://schemas.microsoft.com/office/drawing/2014/main" id="{A315D4AC-EA93-4CDD-B2A4-A07E774DE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01" y="1840033"/>
              <a:ext cx="3150338" cy="211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7-us.googleusercontent.com/4ZpeGrKGYYiw9J_2lQEJUKqoOsUX_5Z5WlVv6hUPVgW3IDQV3lPguRC_u65bSLYVEVigcCcIfH5YOGiFQny3O1p0GstXmKiaIvLDpWfLXz-912DizKexuRDI58rnryU-BmfmjsFK=s2048">
              <a:extLst>
                <a:ext uri="{FF2B5EF4-FFF2-40B4-BE49-F238E27FC236}">
                  <a16:creationId xmlns:a16="http://schemas.microsoft.com/office/drawing/2014/main" id="{0FD7D712-6C21-4915-98B1-034D002B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77" y="1650446"/>
              <a:ext cx="3162916" cy="20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AC3B39-4CFF-44FF-9880-4871B48E4EA8}"/>
                </a:ext>
              </a:extLst>
            </p:cNvPr>
            <p:cNvSpPr/>
            <p:nvPr/>
          </p:nvSpPr>
          <p:spPr>
            <a:xfrm>
              <a:off x="1382436" y="1882325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CEA806-1397-4A9D-9689-3CE0948F69B1}"/>
                </a:ext>
              </a:extLst>
            </p:cNvPr>
            <p:cNvSpPr/>
            <p:nvPr/>
          </p:nvSpPr>
          <p:spPr>
            <a:xfrm>
              <a:off x="6708669" y="1882325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A000FD-FF20-4383-9988-8F64F55A3AC8}"/>
              </a:ext>
            </a:extLst>
          </p:cNvPr>
          <p:cNvGrpSpPr/>
          <p:nvPr/>
        </p:nvGrpSpPr>
        <p:grpSpPr>
          <a:xfrm>
            <a:off x="1382436" y="4023897"/>
            <a:ext cx="9076011" cy="2126188"/>
            <a:chOff x="1382436" y="4023897"/>
            <a:chExt cx="9076011" cy="2126188"/>
          </a:xfrm>
        </p:grpSpPr>
        <p:pic>
          <p:nvPicPr>
            <p:cNvPr id="39" name="Picture 2" descr="https://lh7-us.googleusercontent.com/ymZWtvUKHwrJVTKe6CsHkEuqtXk4jwAm9uyNskm2uj0Zp0O4zogiIW1uHVLvR0XvyknYwYmVWeUGwx1BTh1EojQl7oWYq1vJNBE4iX7RYpsiyPOahqlEe5ANKoo974UjPOcgpZ77=s2048">
              <a:extLst>
                <a:ext uri="{FF2B5EF4-FFF2-40B4-BE49-F238E27FC236}">
                  <a16:creationId xmlns:a16="http://schemas.microsoft.com/office/drawing/2014/main" id="{75170FC6-23C4-4F9D-9252-3C173B42D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00" y="4082739"/>
              <a:ext cx="3112192" cy="202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s://lh7-us.googleusercontent.com/0YNg0xxiCuC7PgqU6EBQ8YBteDtFYl-V-mirZZWUDB99wn-cIbcUUE-_R1VaXvLiV0TMlflskRl0142w4pW74UkO8l8OpsG2HHVkXuyES33KyQyZ-S6eqZwlG92CGQbz1G1lfnNz=s2048">
              <a:extLst>
                <a:ext uri="{FF2B5EF4-FFF2-40B4-BE49-F238E27FC236}">
                  <a16:creationId xmlns:a16="http://schemas.microsoft.com/office/drawing/2014/main" id="{EB02E9DA-1AB4-42A2-9B27-89163241A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98" y="4023897"/>
              <a:ext cx="3166149" cy="212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FB7D54-861F-44B0-84CE-86789F2572C3}"/>
                </a:ext>
              </a:extLst>
            </p:cNvPr>
            <p:cNvSpPr/>
            <p:nvPr/>
          </p:nvSpPr>
          <p:spPr>
            <a:xfrm>
              <a:off x="1382436" y="4670528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63E812-7504-497F-9E2A-981A53894C7D}"/>
                </a:ext>
              </a:extLst>
            </p:cNvPr>
            <p:cNvSpPr/>
            <p:nvPr/>
          </p:nvSpPr>
          <p:spPr>
            <a:xfrm>
              <a:off x="6708669" y="4670528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D223E9-218D-4CAD-9403-C49FB2EFAD20}"/>
              </a:ext>
            </a:extLst>
          </p:cNvPr>
          <p:cNvCxnSpPr/>
          <p:nvPr/>
        </p:nvCxnSpPr>
        <p:spPr>
          <a:xfrm>
            <a:off x="1199677" y="3901135"/>
            <a:ext cx="10103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FB7534-3A4A-4F0F-808F-18FA438B6A79}"/>
              </a:ext>
            </a:extLst>
          </p:cNvPr>
          <p:cNvSpPr/>
          <p:nvPr/>
        </p:nvSpPr>
        <p:spPr>
          <a:xfrm>
            <a:off x="2828956" y="6275293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매출금액과 한식 매출금액이 상관관계가 있음을 지도를 통해 확인할 수 있음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8A522-31E4-44A4-A8AE-417342228CBC}"/>
              </a:ext>
            </a:extLst>
          </p:cNvPr>
          <p:cNvSpPr/>
          <p:nvPr/>
        </p:nvSpPr>
        <p:spPr>
          <a:xfrm>
            <a:off x="2828956" y="3569342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매출금액과 관광지 입장객수 사이에 약한 상관관계가 있을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139455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CD02D-110B-4FCC-A929-6EC641126E12}"/>
              </a:ext>
            </a:extLst>
          </p:cNvPr>
          <p:cNvSpPr/>
          <p:nvPr/>
        </p:nvSpPr>
        <p:spPr>
          <a:xfrm>
            <a:off x="11209039" y="6373252"/>
            <a:ext cx="9829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&lt;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이미지 출처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&gt;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296C0B-8D0B-4020-BED1-41F41ED37BC0}"/>
              </a:ext>
            </a:extLst>
          </p:cNvPr>
          <p:cNvSpPr/>
          <p:nvPr/>
        </p:nvSpPr>
        <p:spPr>
          <a:xfrm>
            <a:off x="4819730" y="6627168"/>
            <a:ext cx="73722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신익수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＂12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 황금연휴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이정도면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국민여행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…121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만명 해외로 떠난다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매일경제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2023.09.22, https://www.mk.co.kr/news/culture/10836287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677F5-3E54-4583-AAE7-5D07961F9D71}"/>
              </a:ext>
            </a:extLst>
          </p:cNvPr>
          <p:cNvGrpSpPr/>
          <p:nvPr/>
        </p:nvGrpSpPr>
        <p:grpSpPr>
          <a:xfrm>
            <a:off x="3228609" y="2587055"/>
            <a:ext cx="1976853" cy="2203660"/>
            <a:chOff x="2987309" y="2587055"/>
            <a:chExt cx="1976853" cy="22036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339C29-5A2E-4594-8C3F-6D54BA7BADE0}"/>
                </a:ext>
              </a:extLst>
            </p:cNvPr>
            <p:cNvGrpSpPr/>
            <p:nvPr/>
          </p:nvGrpSpPr>
          <p:grpSpPr>
            <a:xfrm>
              <a:off x="2987309" y="3275313"/>
              <a:ext cx="1976853" cy="1515402"/>
              <a:chOff x="1397565" y="2620373"/>
              <a:chExt cx="1976853" cy="15154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5CDE40-4841-44AA-90A5-15D5AAFB9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565" y="2620373"/>
                <a:ext cx="1976853" cy="131790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9D8348-D3AF-41BA-A9F8-BDE366BF13D2}"/>
                  </a:ext>
                </a:extLst>
              </p:cNvPr>
              <p:cNvSpPr/>
              <p:nvPr/>
            </p:nvSpPr>
            <p:spPr>
              <a:xfrm>
                <a:off x="1774285" y="3858776"/>
                <a:ext cx="12234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86만 6656명 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25CBF-0F14-4C8E-883F-4338DBB36553}"/>
                </a:ext>
              </a:extLst>
            </p:cNvPr>
            <p:cNvSpPr/>
            <p:nvPr/>
          </p:nvSpPr>
          <p:spPr>
            <a:xfrm>
              <a:off x="3048237" y="2587055"/>
              <a:ext cx="1854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이전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1056DF-86C2-4951-8528-3BBA6A47F7AA}"/>
              </a:ext>
            </a:extLst>
          </p:cNvPr>
          <p:cNvGrpSpPr/>
          <p:nvPr/>
        </p:nvGrpSpPr>
        <p:grpSpPr>
          <a:xfrm>
            <a:off x="6842071" y="2587055"/>
            <a:ext cx="3124621" cy="2265215"/>
            <a:chOff x="6080071" y="2587055"/>
            <a:chExt cx="3124621" cy="226521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8D6818-7480-417F-AF6A-980EB818A2B9}"/>
                </a:ext>
              </a:extLst>
            </p:cNvPr>
            <p:cNvGrpSpPr/>
            <p:nvPr/>
          </p:nvGrpSpPr>
          <p:grpSpPr>
            <a:xfrm>
              <a:off x="6080071" y="2668141"/>
              <a:ext cx="3124621" cy="2184129"/>
              <a:chOff x="4490327" y="2013201"/>
              <a:chExt cx="3124621" cy="21841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B064D71-B3FF-4A54-AA79-0522172E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27" y="2013201"/>
                <a:ext cx="3124621" cy="208308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C3F9FA-80DC-4459-97B3-940BC26BEE54}"/>
                  </a:ext>
                </a:extLst>
              </p:cNvPr>
              <p:cNvSpPr/>
              <p:nvPr/>
            </p:nvSpPr>
            <p:spPr>
              <a:xfrm>
                <a:off x="5078653" y="3858776"/>
                <a:ext cx="19479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121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만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3319(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예상치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1600" b="1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FB21-7B85-4ABE-9FD8-04D51E52D7C9}"/>
                </a:ext>
              </a:extLst>
            </p:cNvPr>
            <p:cNvSpPr/>
            <p:nvPr/>
          </p:nvSpPr>
          <p:spPr>
            <a:xfrm>
              <a:off x="6448787" y="2587055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집계 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34B3D5-F7FF-4C28-8445-DC4599C241C3}"/>
              </a:ext>
            </a:extLst>
          </p:cNvPr>
          <p:cNvGrpSpPr/>
          <p:nvPr/>
        </p:nvGrpSpPr>
        <p:grpSpPr>
          <a:xfrm>
            <a:off x="5355252" y="3009489"/>
            <a:ext cx="1481496" cy="822995"/>
            <a:chOff x="3401734" y="2354549"/>
            <a:chExt cx="1481496" cy="82299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3C2E992-CD46-45CD-97F5-A90A4DBBE970}"/>
                </a:ext>
              </a:extLst>
            </p:cNvPr>
            <p:cNvSpPr/>
            <p:nvPr/>
          </p:nvSpPr>
          <p:spPr>
            <a:xfrm>
              <a:off x="3794633" y="2832948"/>
              <a:ext cx="695694" cy="34459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C1636B-D953-4AC2-9151-2E77FE789B6C}"/>
                </a:ext>
              </a:extLst>
            </p:cNvPr>
            <p:cNvSpPr/>
            <p:nvPr/>
          </p:nvSpPr>
          <p:spPr>
            <a:xfrm>
              <a:off x="3401734" y="2354549"/>
              <a:ext cx="14814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40% </a:t>
              </a:r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상승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6D261-7DBD-4AF6-A6DB-C3D424945012}"/>
              </a:ext>
            </a:extLst>
          </p:cNvPr>
          <p:cNvSpPr/>
          <p:nvPr/>
        </p:nvSpPr>
        <p:spPr>
          <a:xfrm>
            <a:off x="3948896" y="2009158"/>
            <a:ext cx="4294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추석연휴기간 해외로 떠나는 출국자 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4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B92788-15DF-4981-8815-AC89C7A54A13}"/>
              </a:ext>
            </a:extLst>
          </p:cNvPr>
          <p:cNvSpPr/>
          <p:nvPr/>
        </p:nvSpPr>
        <p:spPr>
          <a:xfrm>
            <a:off x="1380705" y="2027888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가설 혹은 알고자 하는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A7E20A-D726-48FF-8C53-3062E47D7336}"/>
              </a:ext>
            </a:extLst>
          </p:cNvPr>
          <p:cNvCxnSpPr>
            <a:cxnSpLocks/>
          </p:cNvCxnSpPr>
          <p:nvPr/>
        </p:nvCxnSpPr>
        <p:spPr>
          <a:xfrm>
            <a:off x="6096000" y="2364321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B603A-AF01-40BC-9DBC-FC4998B21393}"/>
              </a:ext>
            </a:extLst>
          </p:cNvPr>
          <p:cNvSpPr/>
          <p:nvPr/>
        </p:nvSpPr>
        <p:spPr>
          <a:xfrm>
            <a:off x="7357447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분석을 통해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알게된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D70DA-AE79-4F8E-875D-637874CB7B1B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가설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분석을 통해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알게된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내용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그림 23">
              <a:hlinkClick r:id="rId2"/>
              <a:extLst>
                <a:ext uri="{FF2B5EF4-FFF2-40B4-BE49-F238E27FC236}">
                  <a16:creationId xmlns:a16="http://schemas.microsoft.com/office/drawing/2014/main" id="{2A8FAEEA-1747-46A3-91A0-F097C2C4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152662-AE35-41D5-8204-9D966DBA1733}"/>
              </a:ext>
            </a:extLst>
          </p:cNvPr>
          <p:cNvGrpSpPr/>
          <p:nvPr/>
        </p:nvGrpSpPr>
        <p:grpSpPr>
          <a:xfrm>
            <a:off x="748849" y="2538882"/>
            <a:ext cx="4985192" cy="510375"/>
            <a:chOff x="748849" y="2538882"/>
            <a:chExt cx="4985192" cy="5103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316D08-F179-446E-84ED-60C59AA7C3D5}"/>
                </a:ext>
              </a:extLst>
            </p:cNvPr>
            <p:cNvSpPr/>
            <p:nvPr/>
          </p:nvSpPr>
          <p:spPr>
            <a:xfrm>
              <a:off x="1147276" y="2633759"/>
              <a:ext cx="458676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영향으로 제주도 오는 인원수에 변동이 있었을 것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BCD808-842E-47C2-A7D8-3DF9A7C0AE8A}"/>
                </a:ext>
              </a:extLst>
            </p:cNvPr>
            <p:cNvSpPr/>
            <p:nvPr/>
          </p:nvSpPr>
          <p:spPr>
            <a:xfrm>
              <a:off x="748849" y="2538882"/>
              <a:ext cx="52422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A4CB2C-3B36-415B-9015-554A8A03226D}"/>
              </a:ext>
            </a:extLst>
          </p:cNvPr>
          <p:cNvGrpSpPr/>
          <p:nvPr/>
        </p:nvGrpSpPr>
        <p:grpSpPr>
          <a:xfrm>
            <a:off x="748849" y="4413386"/>
            <a:ext cx="4985174" cy="795582"/>
            <a:chOff x="748849" y="2538882"/>
            <a:chExt cx="4985174" cy="7955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284273-76FF-4B26-B81D-AB5601D28DAC}"/>
                </a:ext>
              </a:extLst>
            </p:cNvPr>
            <p:cNvSpPr/>
            <p:nvPr/>
          </p:nvSpPr>
          <p:spPr>
            <a:xfrm>
              <a:off x="1147276" y="2633759"/>
              <a:ext cx="4586747" cy="700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여행의 주요 활동인 맛집 탐방을 주로 어느 지역에서 이루어지는지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CFE200-44A4-48B1-AF3D-7FBDFB843BF9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Q2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B41797-825B-4ACB-8B0C-05D6FF515856}"/>
              </a:ext>
            </a:extLst>
          </p:cNvPr>
          <p:cNvGrpSpPr/>
          <p:nvPr/>
        </p:nvGrpSpPr>
        <p:grpSpPr>
          <a:xfrm>
            <a:off x="6441237" y="2538882"/>
            <a:ext cx="5274508" cy="1803037"/>
            <a:chOff x="748849" y="2538882"/>
            <a:chExt cx="5274508" cy="180303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634A91-197E-4EEF-A10A-203002C53037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 발생한 이후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번의 급락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(‘20.02, ‘20.12)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시기가 존재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장기간 이어지는 줄 알았지만 급락 직후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2~3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개월 기간이 지난 후 코로나 이전의 약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80%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 회복함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백신 접종 이후 해외여행 불가능에 대한 반등으로 코로나 이전보다 제주도 방문 급증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92AC61-3CA7-4F4B-8841-C2C8781E2C3F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58F7CBD-4A0F-41CF-A210-4581E2D9A1EF}"/>
              </a:ext>
            </a:extLst>
          </p:cNvPr>
          <p:cNvGrpSpPr/>
          <p:nvPr/>
        </p:nvGrpSpPr>
        <p:grpSpPr>
          <a:xfrm>
            <a:off x="6441237" y="4413386"/>
            <a:ext cx="5274508" cy="1803037"/>
            <a:chOff x="748849" y="2538882"/>
            <a:chExt cx="5274508" cy="18030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03B6C1-0E10-4BDD-A9BA-ECF66C8A01A9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맛집 혹은 특정 음식점업을 파악할 수는 없었지만 카페와 매우 유사한 분포를 이룰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신용카드 거래가 없는 관광지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산 등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는 입장객 수를 파악할 수 없었지만 관광지와 카페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음식점업도 상관관계가 있을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2B52D5-4D38-4788-9BBA-A05B4C69F4C4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247774" y="2459233"/>
            <a:ext cx="4714871" cy="338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데이터허브나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공공데이터 포탈에서 제공되는 데이터의 대다수가 원데이터가 아니라 가공된 데이터라 가설에 필요한 데이터를 가공하거나 특정 정보를 찾기가 어려웠음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지도화를 위한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않았음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분석을 위해 넓은 범위로 주제 선정 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수집하였고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필요한 데이터가 없을 때마다 주제 선정이 조금씩 변경되었음 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 선정을 위한 사전조사와 가설 설정이 부족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관광과 관련한 다양한 변수요인과 코로나 직후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오픈된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데이터의 부재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13118-7429-4C4B-9373-1F4DC4710062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89D10-4E27-481F-B3EF-839229AFC7A2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2DCF42-2920-4417-85BE-0031AC8A172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문제점과 해결 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ADA5F183-42CF-4E45-A3E9-33F97141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E640D-D380-47D6-88B6-B7AC5D2310C4}"/>
              </a:ext>
            </a:extLst>
          </p:cNvPr>
          <p:cNvCxnSpPr>
            <a:cxnSpLocks/>
          </p:cNvCxnSpPr>
          <p:nvPr/>
        </p:nvCxnSpPr>
        <p:spPr>
          <a:xfrm>
            <a:off x="6096000" y="2285318"/>
            <a:ext cx="0" cy="4310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45D74-88A0-44A5-99AD-FECD899A9883}"/>
              </a:ext>
            </a:extLst>
          </p:cNvPr>
          <p:cNvSpPr/>
          <p:nvPr/>
        </p:nvSpPr>
        <p:spPr>
          <a:xfrm>
            <a:off x="1039198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발생한 문제점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5CCFC-F4E4-4154-8F8E-2D9DDD26C316}"/>
              </a:ext>
            </a:extLst>
          </p:cNvPr>
          <p:cNvSpPr/>
          <p:nvPr/>
        </p:nvSpPr>
        <p:spPr>
          <a:xfrm>
            <a:off x="6725331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해결 방법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85AE9-2459-47AA-A968-8825699846DA}"/>
              </a:ext>
            </a:extLst>
          </p:cNvPr>
          <p:cNvSpPr/>
          <p:nvPr/>
        </p:nvSpPr>
        <p:spPr>
          <a:xfrm>
            <a:off x="6532779" y="2472437"/>
            <a:ext cx="5211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데이터 센터에 직접 찾아가면 원데이터를 사용할 수 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shp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받아서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생성할 수 있었음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매번 데이터를 확인하면서 관련 논문과 보고서 등의 자료를 참고해 데이터 분석이 가능한 방향을 탐색하며 진행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A532D7-AB06-4033-8E0C-9795193A59BE}"/>
              </a:ext>
            </a:extLst>
          </p:cNvPr>
          <p:cNvSpPr/>
          <p:nvPr/>
        </p:nvSpPr>
        <p:spPr>
          <a:xfrm>
            <a:off x="840974" y="2381546"/>
            <a:ext cx="524226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D4A273-68B8-47FF-A7CD-6616716E86DD}"/>
              </a:ext>
            </a:extLst>
          </p:cNvPr>
          <p:cNvSpPr/>
          <p:nvPr/>
        </p:nvSpPr>
        <p:spPr>
          <a:xfrm>
            <a:off x="841125" y="343600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94989-5DCB-499C-A507-47960E7352A2}"/>
              </a:ext>
            </a:extLst>
          </p:cNvPr>
          <p:cNvSpPr/>
          <p:nvPr/>
        </p:nvSpPr>
        <p:spPr>
          <a:xfrm>
            <a:off x="840974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2A6881-A925-4E31-81B3-07F64F759DD2}"/>
              </a:ext>
            </a:extLst>
          </p:cNvPr>
          <p:cNvSpPr/>
          <p:nvPr/>
        </p:nvSpPr>
        <p:spPr>
          <a:xfrm>
            <a:off x="843030" y="4825997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D8A0DB-6152-48CE-8DE9-B5B87E40FBA8}"/>
              </a:ext>
            </a:extLst>
          </p:cNvPr>
          <p:cNvSpPr/>
          <p:nvPr/>
        </p:nvSpPr>
        <p:spPr>
          <a:xfrm>
            <a:off x="840974" y="539075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Q5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9012B4-F32A-4028-8E93-171252516A67}"/>
              </a:ext>
            </a:extLst>
          </p:cNvPr>
          <p:cNvSpPr/>
          <p:nvPr/>
        </p:nvSpPr>
        <p:spPr>
          <a:xfrm>
            <a:off x="6105276" y="2383332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B31059-E966-4498-9F56-782D20C9F40A}"/>
              </a:ext>
            </a:extLst>
          </p:cNvPr>
          <p:cNvSpPr/>
          <p:nvPr/>
        </p:nvSpPr>
        <p:spPr>
          <a:xfrm>
            <a:off x="6105276" y="344762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C27072-79DB-47D8-8EEA-FE2534286591}"/>
              </a:ext>
            </a:extLst>
          </p:cNvPr>
          <p:cNvSpPr/>
          <p:nvPr/>
        </p:nvSpPr>
        <p:spPr>
          <a:xfrm>
            <a:off x="6105276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A3</a:t>
            </a: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1371600" y="2923053"/>
            <a:ext cx="1021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명확한 주제를 정하기보다 수많은 데이터들을 살펴보면 주제가 좀 더 명확해질 것이라 생각했지만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생각보다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0DF13D-15AF-401F-BB0B-008F140BD5BE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25D16C-C1C8-4E2C-B112-DBF8E8D3F908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979B9-5E7D-4126-9ACC-977B64FA0DFF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후기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36654E00-BF71-4353-AF0D-AADF6817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9D261E-3734-40D4-ACA6-CADE76AF893A}"/>
              </a:ext>
            </a:extLst>
          </p:cNvPr>
          <p:cNvSpPr/>
          <p:nvPr/>
        </p:nvSpPr>
        <p:spPr>
          <a:xfrm>
            <a:off x="1039198" y="1994183"/>
            <a:ext cx="77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86F552-1828-453E-91FB-3D0FE4A12576}"/>
              </a:ext>
            </a:extLst>
          </p:cNvPr>
          <p:cNvSpPr/>
          <p:nvPr/>
        </p:nvSpPr>
        <p:spPr>
          <a:xfrm>
            <a:off x="1039198" y="4186710"/>
            <a:ext cx="77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72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2768A-A6E9-479F-8C14-3B3D03AA8C13}"/>
              </a:ext>
            </a:extLst>
          </p:cNvPr>
          <p:cNvSpPr/>
          <p:nvPr/>
        </p:nvSpPr>
        <p:spPr>
          <a:xfrm>
            <a:off x="1222260" y="4355304"/>
            <a:ext cx="6096000" cy="17218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UNWTO : https://www.unwto.org/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한국관광공사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https://knto.or.kr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국가통계포털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https://kosis.kr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제주데이터허브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https://www.jejudatahub.net/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행정표준코드관리시스템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https://www.code.go.kr/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코로나바이러스감염증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-19 : https://ncov.kdca.go.kr/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7EAD7-C03F-4402-8CD5-043ECC4A1551}"/>
              </a:ext>
            </a:extLst>
          </p:cNvPr>
          <p:cNvSpPr/>
          <p:nvPr/>
        </p:nvSpPr>
        <p:spPr>
          <a:xfrm>
            <a:off x="1222260" y="1844265"/>
            <a:ext cx="9909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코로나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19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에 따른 국내외 여행 형태 조사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[2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분기 결과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](2022)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황다슬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우한솔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김현태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2021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제주경제 평가 및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여건 점검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한국은행 제주본부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데이터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R&amp;D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그룹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제주특별자치도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방문관광객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실태조사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정량조사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결과보고서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(2021)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함유희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박소현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이금숙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"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제주도 카페 입지의 특성과 변화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오프라인과 온라인의 영향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,"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한국경제지리학회지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25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no.1(2022):131~146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김대관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관광 트렌드 분석 및 전망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:2020-2024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2019)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윤형중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2023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항공통계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국내편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한국항공협회 항공산업정보실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2023)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FDC7AA-E42C-41BC-925B-9730949933B7}"/>
              </a:ext>
            </a:extLst>
          </p:cNvPr>
          <p:cNvGrpSpPr/>
          <p:nvPr/>
        </p:nvGrpSpPr>
        <p:grpSpPr>
          <a:xfrm>
            <a:off x="686568" y="3808223"/>
            <a:ext cx="3166975" cy="511200"/>
            <a:chOff x="686568" y="1275589"/>
            <a:chExt cx="3166975" cy="5112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B230F4D-EB61-4059-98C0-0CF1ADF14B3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CD32C9-9E0E-4E7E-9F19-5427CA8C739B}"/>
                </a:ext>
              </a:extLst>
            </p:cNvPr>
            <p:cNvSpPr/>
            <p:nvPr/>
          </p:nvSpPr>
          <p:spPr>
            <a:xfrm>
              <a:off x="1162967" y="1400928"/>
              <a:ext cx="26905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ea typeface="Noto Sans KR" panose="020B0200000000000000"/>
                </a:rPr>
                <a:t>공공데이터</a:t>
              </a:r>
              <a:r>
                <a:rPr lang="ko-KR" altLang="en-US" sz="1100" b="1" dirty="0">
                  <a:ea typeface="Noto Sans KR" panose="020B0200000000000000"/>
                </a:rPr>
                <a:t> 활용 사이트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/>
              </a:endParaRPr>
            </a:p>
          </p:txBody>
        </p:sp>
        <p:pic>
          <p:nvPicPr>
            <p:cNvPr id="19" name="그림 18">
              <a:hlinkClick r:id="rId2"/>
              <a:extLst>
                <a:ext uri="{FF2B5EF4-FFF2-40B4-BE49-F238E27FC236}">
                  <a16:creationId xmlns:a16="http://schemas.microsoft.com/office/drawing/2014/main" id="{BCD72373-0E30-4673-9B17-2319EFB8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684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0534D0-0936-4D0D-9159-062E132D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3421CE-95B1-4A7E-804E-B0F516569FCC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93054C-E21A-4562-B359-5E151DDE2414}"/>
              </a:ext>
            </a:extLst>
          </p:cNvPr>
          <p:cNvGrpSpPr/>
          <p:nvPr/>
        </p:nvGrpSpPr>
        <p:grpSpPr>
          <a:xfrm>
            <a:off x="2864477" y="2457153"/>
            <a:ext cx="6334347" cy="1371509"/>
            <a:chOff x="2864477" y="2457153"/>
            <a:chExt cx="6334347" cy="13715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FFEF3E-53DD-4232-9E03-F51F9B67E6D0}"/>
                </a:ext>
              </a:extLst>
            </p:cNvPr>
            <p:cNvSpPr txBox="1"/>
            <p:nvPr/>
          </p:nvSpPr>
          <p:spPr>
            <a:xfrm>
              <a:off x="2864477" y="2457153"/>
              <a:ext cx="63343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 &amp; A</a:t>
              </a:r>
              <a:endParaRPr lang="ko-KR" altLang="en-US" sz="8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68C2F-DE46-42CA-A399-BEE70614FB98}"/>
                </a:ext>
              </a:extLst>
            </p:cNvPr>
            <p:cNvSpPr/>
            <p:nvPr/>
          </p:nvSpPr>
          <p:spPr>
            <a:xfrm>
              <a:off x="2864477" y="3782943"/>
              <a:ext cx="63343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02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EACD1-1545-4F06-861A-7C9569CDECF5}"/>
              </a:ext>
            </a:extLst>
          </p:cNvPr>
          <p:cNvSpPr/>
          <p:nvPr/>
        </p:nvSpPr>
        <p:spPr>
          <a:xfrm>
            <a:off x="7246235" y="6627168"/>
            <a:ext cx="49457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742A93E-2E44-423C-A4CB-9D09D23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99" y="1944391"/>
            <a:ext cx="5511802" cy="425690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8A3B2-845D-41F0-8CBD-2439BA614D33}"/>
              </a:ext>
            </a:extLst>
          </p:cNvPr>
          <p:cNvSpPr/>
          <p:nvPr/>
        </p:nvSpPr>
        <p:spPr>
          <a:xfrm>
            <a:off x="2263976" y="1397130"/>
            <a:ext cx="818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 :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올해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월에 귀하께서 가장 하고 싶은 여가활동은 무엇입니까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BF24A7-30CC-4ED8-B77D-ADE4F898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69613"/>
              </p:ext>
            </p:extLst>
          </p:nvPr>
        </p:nvGraphicFramePr>
        <p:xfrm>
          <a:off x="2572314" y="1877352"/>
          <a:ext cx="7056020" cy="408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941C16-361D-49E0-A65C-B24E4BA2F9ED}"/>
              </a:ext>
            </a:extLst>
          </p:cNvPr>
          <p:cNvSpPr txBox="1"/>
          <p:nvPr/>
        </p:nvSpPr>
        <p:spPr>
          <a:xfrm>
            <a:off x="7064668" y="2246684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99CF-900D-4357-B6B1-0C5398096094}"/>
              </a:ext>
            </a:extLst>
          </p:cNvPr>
          <p:cNvSpPr txBox="1"/>
          <p:nvPr/>
        </p:nvSpPr>
        <p:spPr>
          <a:xfrm>
            <a:off x="4941678" y="169268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CCE6-AF15-4704-A41F-71E05B4A73F1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142, 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52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C5D197-57EE-4285-B423-7763EC588539}"/>
              </a:ext>
            </a:extLst>
          </p:cNvPr>
          <p:cNvSpPr/>
          <p:nvPr/>
        </p:nvSpPr>
        <p:spPr>
          <a:xfrm>
            <a:off x="7094220" y="6624784"/>
            <a:ext cx="50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2022), 1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3D3DDF-9F47-4A6F-BDE0-735B33F44AA1}"/>
              </a:ext>
            </a:extLst>
          </p:cNvPr>
          <p:cNvSpPr/>
          <p:nvPr/>
        </p:nvSpPr>
        <p:spPr>
          <a:xfrm>
            <a:off x="6400799" y="3314700"/>
            <a:ext cx="5092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기준으로 지역내 총생산 구성비는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농림어업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(11%),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건설업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(8.4%),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서비스업</a:t>
            </a:r>
            <a:r>
              <a:rPr lang="en-US" altLang="ko-KR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(74.9%)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차지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관광서비스업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27.9%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 외 서비스업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47.1%)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40689-A1DE-47B0-B051-69D16232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88" y="1239115"/>
            <a:ext cx="4503577" cy="5040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01EF06-705C-44FA-9A65-57F9DD18FE53}"/>
              </a:ext>
            </a:extLst>
          </p:cNvPr>
          <p:cNvSpPr/>
          <p:nvPr/>
        </p:nvSpPr>
        <p:spPr>
          <a:xfrm>
            <a:off x="1805188" y="3314700"/>
            <a:ext cx="4392412" cy="2692400"/>
          </a:xfrm>
          <a:prstGeom prst="rect">
            <a:avLst/>
          </a:prstGeom>
          <a:noFill/>
          <a:ln w="57150">
            <a:solidFill>
              <a:srgbClr val="FA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8D37E-81D6-43EC-81CA-C44F1A9F13A9}"/>
              </a:ext>
            </a:extLst>
          </p:cNvPr>
          <p:cNvSpPr/>
          <p:nvPr/>
        </p:nvSpPr>
        <p:spPr>
          <a:xfrm>
            <a:off x="6587135" y="2212342"/>
            <a:ext cx="4302781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한국은행에서 발표한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제주경제 평가보고서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069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291A3-6CD4-4161-ADDA-C04CE1D6A31C}"/>
              </a:ext>
            </a:extLst>
          </p:cNvPr>
          <p:cNvSpPr/>
          <p:nvPr/>
        </p:nvSpPr>
        <p:spPr>
          <a:xfrm>
            <a:off x="2362200" y="2459504"/>
            <a:ext cx="746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명절 등 연휴에 사람들은 여행을 많이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가고있음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항공운행 중 저렴한 곳은 제주도를 비롯한 동남아 지역임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국내지역인 제주도를 중심으로 조사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제주도를 방문하는 인원수에 변동이 있었을 것으로 예상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맛집탐방과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자연경관을 매출이 높은 지역이 어디인지 확인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93F3-1A31-4473-9606-B2C5957B4932}"/>
              </a:ext>
            </a:extLst>
          </p:cNvPr>
          <p:cNvSpPr/>
          <p:nvPr/>
        </p:nvSpPr>
        <p:spPr>
          <a:xfrm>
            <a:off x="1181101" y="1679139"/>
            <a:ext cx="8760068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/>
              <a:t>제주도에 방문한 인원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관광지를 방문하거나 숙박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카페에 방문한 인원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6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3209</Words>
  <Application>Microsoft Office PowerPoint</Application>
  <PresentationFormat>와이드스크린</PresentationFormat>
  <Paragraphs>719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Noto Sans KR ExtraBold</vt:lpstr>
      <vt:lpstr>Arial</vt:lpstr>
      <vt:lpstr>맑은 고딕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kimjh</cp:lastModifiedBy>
  <cp:revision>105</cp:revision>
  <dcterms:created xsi:type="dcterms:W3CDTF">2024-01-16T01:49:49Z</dcterms:created>
  <dcterms:modified xsi:type="dcterms:W3CDTF">2024-01-25T09:11:35Z</dcterms:modified>
</cp:coreProperties>
</file>